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456" r:id="rId2"/>
    <p:sldId id="458" r:id="rId3"/>
    <p:sldId id="462" r:id="rId4"/>
    <p:sldId id="459" r:id="rId5"/>
    <p:sldId id="460" r:id="rId6"/>
    <p:sldId id="461" r:id="rId7"/>
    <p:sldId id="463" r:id="rId8"/>
    <p:sldId id="464" r:id="rId9"/>
    <p:sldId id="468" r:id="rId10"/>
    <p:sldId id="467" r:id="rId11"/>
    <p:sldId id="469" r:id="rId12"/>
    <p:sldId id="473" r:id="rId13"/>
    <p:sldId id="474" r:id="rId14"/>
    <p:sldId id="475" r:id="rId15"/>
    <p:sldId id="470" r:id="rId16"/>
    <p:sldId id="471" r:id="rId17"/>
    <p:sldId id="455" r:id="rId18"/>
  </p:sldIdLst>
  <p:sldSz cx="9144000" cy="6858000" type="screen4x3"/>
  <p:notesSz cx="6781800" cy="9918700"/>
  <p:defaultTextStyle>
    <a:defPPr>
      <a:defRPr lang="es-ES_tradn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">
          <p15:clr>
            <a:srgbClr val="A4A3A4"/>
          </p15:clr>
        </p15:guide>
        <p15:guide id="2" pos="55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19">
          <p15:clr>
            <a:srgbClr val="A4A3A4"/>
          </p15:clr>
        </p15:guide>
        <p15:guide id="2" pos="28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C23B"/>
    <a:srgbClr val="843085"/>
    <a:srgbClr val="BA2A67"/>
    <a:srgbClr val="2B6892"/>
    <a:srgbClr val="000000"/>
    <a:srgbClr val="009900"/>
    <a:srgbClr val="CCECFF"/>
    <a:srgbClr val="FF6699"/>
    <a:srgbClr val="FF33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 autoAdjust="0"/>
    <p:restoredTop sz="94605" autoAdjust="0"/>
  </p:normalViewPr>
  <p:slideViewPr>
    <p:cSldViewPr snapToGrid="0">
      <p:cViewPr varScale="1">
        <p:scale>
          <a:sx n="81" d="100"/>
          <a:sy n="81" d="100"/>
        </p:scale>
        <p:origin x="1738" y="62"/>
      </p:cViewPr>
      <p:guideLst>
        <p:guide orient="horz" pos="206"/>
        <p:guide pos="5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696" y="-96"/>
      </p:cViewPr>
      <p:guideLst>
        <p:guide orient="horz" pos="2119"/>
        <p:guide pos="28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468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0113"/>
            <a:ext cx="4970463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45" tIns="47609" rIns="92045" bIns="47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22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54063"/>
            <a:ext cx="4951413" cy="37131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425019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6037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2392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84300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4467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60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6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22 Grupo"/>
          <p:cNvGrpSpPr/>
          <p:nvPr userDrawn="1"/>
        </p:nvGrpSpPr>
        <p:grpSpPr>
          <a:xfrm>
            <a:off x="3528445" y="6015142"/>
            <a:ext cx="2110096" cy="130859"/>
            <a:chOff x="-108520" y="2852935"/>
            <a:chExt cx="9289032" cy="576066"/>
          </a:xfrm>
        </p:grpSpPr>
        <p:sp>
          <p:nvSpPr>
            <p:cNvPr id="24" name="23 Rectángulo"/>
            <p:cNvSpPr/>
            <p:nvPr userDrawn="1"/>
          </p:nvSpPr>
          <p:spPr>
            <a:xfrm>
              <a:off x="-108520" y="2852937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24 Rectángulo"/>
            <p:cNvSpPr/>
            <p:nvPr userDrawn="1"/>
          </p:nvSpPr>
          <p:spPr>
            <a:xfrm>
              <a:off x="1475656" y="2852936"/>
              <a:ext cx="576064" cy="576064"/>
            </a:xfrm>
            <a:prstGeom prst="rect">
              <a:avLst/>
            </a:prstGeom>
            <a:solidFill>
              <a:srgbClr val="BA2A67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25 Rectángulo"/>
            <p:cNvSpPr/>
            <p:nvPr userDrawn="1"/>
          </p:nvSpPr>
          <p:spPr>
            <a:xfrm>
              <a:off x="3059833" y="2852937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26 Rectángulo"/>
            <p:cNvSpPr/>
            <p:nvPr userDrawn="1"/>
          </p:nvSpPr>
          <p:spPr>
            <a:xfrm>
              <a:off x="4644008" y="2852936"/>
              <a:ext cx="576063" cy="576064"/>
            </a:xfrm>
            <a:prstGeom prst="rect">
              <a:avLst/>
            </a:prstGeom>
            <a:solidFill>
              <a:srgbClr val="84308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27 Rectángulo"/>
            <p:cNvSpPr/>
            <p:nvPr userDrawn="1"/>
          </p:nvSpPr>
          <p:spPr>
            <a:xfrm>
              <a:off x="5436096" y="2852935"/>
              <a:ext cx="576064" cy="5760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28 Rectángulo"/>
            <p:cNvSpPr/>
            <p:nvPr userDrawn="1"/>
          </p:nvSpPr>
          <p:spPr>
            <a:xfrm>
              <a:off x="7020272" y="2852936"/>
              <a:ext cx="576063" cy="576063"/>
            </a:xfrm>
            <a:prstGeom prst="rect">
              <a:avLst/>
            </a:prstGeom>
            <a:solidFill>
              <a:srgbClr val="7CC23B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29 Rectángulo"/>
            <p:cNvSpPr/>
            <p:nvPr userDrawn="1"/>
          </p:nvSpPr>
          <p:spPr>
            <a:xfrm>
              <a:off x="7812360" y="285293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30 Rectángulo"/>
            <p:cNvSpPr/>
            <p:nvPr userDrawn="1"/>
          </p:nvSpPr>
          <p:spPr>
            <a:xfrm>
              <a:off x="683568" y="2852937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31 Rectángulo"/>
            <p:cNvSpPr/>
            <p:nvPr userDrawn="1"/>
          </p:nvSpPr>
          <p:spPr>
            <a:xfrm>
              <a:off x="2267744" y="2852936"/>
              <a:ext cx="576064" cy="576064"/>
            </a:xfrm>
            <a:prstGeom prst="rect">
              <a:avLst/>
            </a:prstGeom>
            <a:solidFill>
              <a:srgbClr val="BA2A67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32 Rectángulo"/>
            <p:cNvSpPr/>
            <p:nvPr userDrawn="1"/>
          </p:nvSpPr>
          <p:spPr>
            <a:xfrm>
              <a:off x="3851920" y="2852937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33 Rectángulo"/>
            <p:cNvSpPr/>
            <p:nvPr userDrawn="1"/>
          </p:nvSpPr>
          <p:spPr>
            <a:xfrm>
              <a:off x="8604448" y="285293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34 Rectángulo"/>
            <p:cNvSpPr/>
            <p:nvPr userDrawn="1"/>
          </p:nvSpPr>
          <p:spPr>
            <a:xfrm>
              <a:off x="6228184" y="2852935"/>
              <a:ext cx="576064" cy="5760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13 Imagen" descr="Versión-horizont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09538"/>
            <a:ext cx="4937125" cy="196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66"/>
          <p:cNvSpPr txBox="1">
            <a:spLocks noChangeArrowheads="1"/>
          </p:cNvSpPr>
          <p:nvPr userDrawn="1"/>
        </p:nvSpPr>
        <p:spPr bwMode="auto">
          <a:xfrm rot="16200000">
            <a:off x="-661987" y="5456238"/>
            <a:ext cx="20304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noProof="0" dirty="0">
                <a:solidFill>
                  <a:srgbClr val="A0CD00"/>
                </a:solidFill>
                <a:latin typeface="Arial Rounded MT Bold" pitchFamily="34" charset="0"/>
              </a:rPr>
              <a:t>cei@upm.es</a:t>
            </a:r>
          </a:p>
        </p:txBody>
      </p:sp>
      <p:sp>
        <p:nvSpPr>
          <p:cNvPr id="6" name="Text Box 324"/>
          <p:cNvSpPr txBox="1">
            <a:spLocks noChangeArrowheads="1"/>
          </p:cNvSpPr>
          <p:nvPr userDrawn="1"/>
        </p:nvSpPr>
        <p:spPr bwMode="auto">
          <a:xfrm>
            <a:off x="2699792" y="5589240"/>
            <a:ext cx="3744416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noProof="0" dirty="0">
                <a:solidFill>
                  <a:srgbClr val="7188C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pperplate Gothic Bold" pitchFamily="34" charset="0"/>
              </a:rPr>
              <a:t>Universidad </a:t>
            </a:r>
            <a:r>
              <a:rPr lang="en-US" sz="1400" noProof="0" dirty="0" err="1">
                <a:solidFill>
                  <a:srgbClr val="7188C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pperplate Gothic Bold" pitchFamily="34" charset="0"/>
              </a:rPr>
              <a:t>Politécnica</a:t>
            </a:r>
            <a:r>
              <a:rPr lang="en-US" sz="1400" noProof="0" dirty="0">
                <a:solidFill>
                  <a:srgbClr val="7188C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pperplate Gothic Bold" pitchFamily="34" charset="0"/>
              </a:rPr>
              <a:t> de Madrid</a:t>
            </a:r>
          </a:p>
        </p:txBody>
      </p:sp>
      <p:pic>
        <p:nvPicPr>
          <p:cNvPr id="7" name="Picture 19" descr="Logo_completo_UP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55000" y="6118225"/>
            <a:ext cx="809625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3068960"/>
            <a:ext cx="7344816" cy="707886"/>
          </a:xfrm>
          <a:noFill/>
          <a:ln w="9525" algn="ctr">
            <a:noFill/>
            <a:round/>
            <a:headEnd/>
            <a:tailEnd/>
          </a:ln>
          <a:effectLst/>
        </p:spPr>
        <p:txBody>
          <a:bodyPr wrap="square">
            <a:spAutoFit/>
          </a:bodyPr>
          <a:lstStyle>
            <a:lvl1pPr marL="0" algn="r" defTabSz="914400" rtl="0" eaLnBrk="1" latinLnBrk="0" hangingPunct="1">
              <a:defRPr lang="es-ES" sz="4000" kern="120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ea typeface="+mn-ea"/>
                <a:cs typeface="+mn-cs"/>
              </a:defRPr>
            </a:lvl1pPr>
          </a:lstStyle>
          <a:p>
            <a:endParaRPr lang="en-US" noProof="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971600" y="4869160"/>
            <a:ext cx="73448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buNone/>
              <a:defRPr lang="es-ES" sz="180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3 Conector recto"/>
          <p:cNvCxnSpPr/>
          <p:nvPr userDrawn="1"/>
        </p:nvCxnSpPr>
        <p:spPr>
          <a:xfrm>
            <a:off x="251520" y="692696"/>
            <a:ext cx="864096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Marcador de texto"/>
          <p:cNvSpPr>
            <a:spLocks noGrp="1"/>
          </p:cNvSpPr>
          <p:nvPr>
            <p:ph type="body" sz="quarter" idx="13"/>
          </p:nvPr>
        </p:nvSpPr>
        <p:spPr>
          <a:xfrm>
            <a:off x="467544" y="980727"/>
            <a:ext cx="8208912" cy="5040561"/>
          </a:xfrm>
          <a:prstGeom prst="rect">
            <a:avLst/>
          </a:prstGeom>
        </p:spPr>
        <p:txBody>
          <a:bodyPr/>
          <a:lstStyle>
            <a:lvl1pPr>
              <a:buClr>
                <a:srgbClr val="398BC3"/>
              </a:buClr>
              <a:buSzPct val="150000"/>
              <a:buFont typeface="Tahoma" pitchFamily="34" charset="0"/>
              <a:buChar char="▪"/>
              <a:defRPr lang="es-E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2000">
                <a:solidFill>
                  <a:schemeClr val="tx1"/>
                </a:solidFill>
                <a:latin typeface="+mn-lt"/>
              </a:defRPr>
            </a:lvl3pPr>
            <a:lvl4pPr>
              <a:defRPr sz="1800">
                <a:solidFill>
                  <a:schemeClr val="tx1"/>
                </a:solidFill>
                <a:latin typeface="+mn-lt"/>
              </a:defRPr>
            </a:lvl4pPr>
            <a:lvl5pPr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 err="1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el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58477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5 Conector recto"/>
          <p:cNvCxnSpPr/>
          <p:nvPr userDrawn="1"/>
        </p:nvCxnSpPr>
        <p:spPr>
          <a:xfrm>
            <a:off x="251520" y="692696"/>
            <a:ext cx="864096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584775"/>
          </a:xfrm>
          <a:noFill/>
        </p:spPr>
        <p:txBody>
          <a:bodyPr/>
          <a:lstStyle>
            <a:lvl1pPr>
              <a:defRPr sz="3200"/>
            </a:lvl1pPr>
          </a:lstStyle>
          <a:p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3016696"/>
            <a:ext cx="8640960" cy="707886"/>
          </a:xfrm>
        </p:spPr>
        <p:txBody>
          <a:bodyPr anchor="ctr" anchorCtr="0">
            <a:spAutoFit/>
          </a:bodyPr>
          <a:lstStyle>
            <a:lvl1pPr algn="ctr">
              <a:defRPr sz="4000" b="1" cap="all"/>
            </a:lvl1pPr>
          </a:lstStyle>
          <a:p>
            <a:endParaRPr lang="en-US" noProof="0" dirty="0"/>
          </a:p>
        </p:txBody>
      </p:sp>
      <p:sp>
        <p:nvSpPr>
          <p:cNvPr id="5" name="4 Rectángulo"/>
          <p:cNvSpPr/>
          <p:nvPr userDrawn="1"/>
        </p:nvSpPr>
        <p:spPr>
          <a:xfrm>
            <a:off x="6656522" y="6292312"/>
            <a:ext cx="1480088" cy="51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82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11 Grupo"/>
          <p:cNvGrpSpPr>
            <a:grpSpLocks noChangeAspect="1"/>
          </p:cNvGrpSpPr>
          <p:nvPr userDrawn="1"/>
        </p:nvGrpSpPr>
        <p:grpSpPr>
          <a:xfrm>
            <a:off x="3967200" y="6555600"/>
            <a:ext cx="1209600" cy="75014"/>
            <a:chOff x="-108520" y="2852935"/>
            <a:chExt cx="9289032" cy="576066"/>
          </a:xfrm>
        </p:grpSpPr>
        <p:sp>
          <p:nvSpPr>
            <p:cNvPr id="14" name="13 Rectángulo"/>
            <p:cNvSpPr/>
            <p:nvPr userDrawn="1"/>
          </p:nvSpPr>
          <p:spPr>
            <a:xfrm>
              <a:off x="-108520" y="2852937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14 Rectángulo"/>
            <p:cNvSpPr/>
            <p:nvPr userDrawn="1"/>
          </p:nvSpPr>
          <p:spPr>
            <a:xfrm>
              <a:off x="1475656" y="2852936"/>
              <a:ext cx="576064" cy="576064"/>
            </a:xfrm>
            <a:prstGeom prst="rect">
              <a:avLst/>
            </a:prstGeom>
            <a:solidFill>
              <a:srgbClr val="BA2A67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15 Rectángulo"/>
            <p:cNvSpPr/>
            <p:nvPr userDrawn="1"/>
          </p:nvSpPr>
          <p:spPr>
            <a:xfrm>
              <a:off x="3059833" y="2852937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16 Rectángulo"/>
            <p:cNvSpPr/>
            <p:nvPr userDrawn="1"/>
          </p:nvSpPr>
          <p:spPr>
            <a:xfrm>
              <a:off x="4644008" y="2852936"/>
              <a:ext cx="576063" cy="576064"/>
            </a:xfrm>
            <a:prstGeom prst="rect">
              <a:avLst/>
            </a:prstGeom>
            <a:solidFill>
              <a:srgbClr val="84308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17 Rectángulo"/>
            <p:cNvSpPr/>
            <p:nvPr userDrawn="1"/>
          </p:nvSpPr>
          <p:spPr>
            <a:xfrm>
              <a:off x="5436096" y="2852935"/>
              <a:ext cx="576064" cy="5760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18 Rectángulo"/>
            <p:cNvSpPr/>
            <p:nvPr userDrawn="1"/>
          </p:nvSpPr>
          <p:spPr>
            <a:xfrm>
              <a:off x="7020272" y="2852936"/>
              <a:ext cx="576063" cy="576063"/>
            </a:xfrm>
            <a:prstGeom prst="rect">
              <a:avLst/>
            </a:prstGeom>
            <a:solidFill>
              <a:srgbClr val="7CC23B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19 Rectángulo"/>
            <p:cNvSpPr/>
            <p:nvPr userDrawn="1"/>
          </p:nvSpPr>
          <p:spPr>
            <a:xfrm>
              <a:off x="7812360" y="285293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20 Rectángulo"/>
            <p:cNvSpPr/>
            <p:nvPr userDrawn="1"/>
          </p:nvSpPr>
          <p:spPr>
            <a:xfrm>
              <a:off x="683568" y="2852937"/>
              <a:ext cx="576064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21 Rectángulo"/>
            <p:cNvSpPr/>
            <p:nvPr userDrawn="1"/>
          </p:nvSpPr>
          <p:spPr>
            <a:xfrm>
              <a:off x="2267744" y="2852936"/>
              <a:ext cx="576064" cy="576064"/>
            </a:xfrm>
            <a:prstGeom prst="rect">
              <a:avLst/>
            </a:prstGeom>
            <a:solidFill>
              <a:srgbClr val="BA2A67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22 Rectángulo"/>
            <p:cNvSpPr/>
            <p:nvPr userDrawn="1"/>
          </p:nvSpPr>
          <p:spPr>
            <a:xfrm>
              <a:off x="3851920" y="2852937"/>
              <a:ext cx="576064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23 Rectángulo"/>
            <p:cNvSpPr/>
            <p:nvPr userDrawn="1"/>
          </p:nvSpPr>
          <p:spPr>
            <a:xfrm>
              <a:off x="8604448" y="2852936"/>
              <a:ext cx="576064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24 Rectángulo"/>
            <p:cNvSpPr/>
            <p:nvPr userDrawn="1"/>
          </p:nvSpPr>
          <p:spPr>
            <a:xfrm>
              <a:off x="6228184" y="2852935"/>
              <a:ext cx="576064" cy="5760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noProof="0" dirty="0"/>
          </a:p>
        </p:txBody>
      </p:sp>
      <p:pic>
        <p:nvPicPr>
          <p:cNvPr id="1027" name="Picture 19" descr="Logo_completo_UPM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8255000" y="6118225"/>
            <a:ext cx="809625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7 Imagen" descr="Versión-simplificada.jpg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9525" y="6105525"/>
            <a:ext cx="1192213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4 Marcador de pie de página"/>
          <p:cNvSpPr txBox="1">
            <a:spLocks/>
          </p:cNvSpPr>
          <p:nvPr userDrawn="1"/>
        </p:nvSpPr>
        <p:spPr>
          <a:xfrm>
            <a:off x="7092280" y="6506468"/>
            <a:ext cx="9361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48F1A2F-8D48-444B-9D22-74BD5B268F2F}" type="slidenum">
              <a:rPr lang="en-US" sz="1400" noProof="0" smtClean="0">
                <a:solidFill>
                  <a:schemeClr val="tx1"/>
                </a:solidFill>
                <a:latin typeface="+mn-lt"/>
                <a:ea typeface="+mn-ea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1400" noProof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030" name="11 Marcador de texto"/>
          <p:cNvSpPr>
            <a:spLocks noGrp="1"/>
          </p:cNvSpPr>
          <p:nvPr>
            <p:ph type="body" idx="1"/>
          </p:nvPr>
        </p:nvSpPr>
        <p:spPr bwMode="auto">
          <a:xfrm>
            <a:off x="467544" y="980728"/>
            <a:ext cx="8208912" cy="5115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buSzPct val="150000"/>
              <a:buFont typeface="Tahoma" pitchFamily="34" charset="0"/>
              <a:buChar char="▪"/>
            </a:pPr>
            <a:r>
              <a:rPr lang="en-US" noProof="0" dirty="0" err="1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el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19" r:id="rId2"/>
    <p:sldLayoutId id="2147483720" r:id="rId3"/>
    <p:sldLayoutId id="2147483717" r:id="rId4"/>
    <p:sldLayoutId id="2147483722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200" kern="1200" noProof="0" dirty="0">
          <a:solidFill>
            <a:srgbClr val="9C0063"/>
          </a:solidFill>
          <a:effectLst>
            <a:outerShdw blurRad="38100" dist="38100" dir="2700000" algn="tl">
              <a:srgbClr val="C0C0C0"/>
            </a:outerShdw>
          </a:effectLst>
          <a:latin typeface="Arial Rounded MT Bold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9C0063"/>
          </a:solidFill>
          <a:latin typeface="Arial Rounded MT Bold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9C0063"/>
          </a:solidFill>
          <a:latin typeface="Arial Rounded MT Bold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9C0063"/>
          </a:solidFill>
          <a:latin typeface="Arial Rounded MT Bold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9C0063"/>
          </a:solidFill>
          <a:latin typeface="Arial Rounded MT Bold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rgbClr val="9C0063"/>
          </a:solidFill>
          <a:latin typeface="Arial Rounded MT Bold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rgbClr val="9C0063"/>
          </a:solidFill>
          <a:latin typeface="Arial Rounded MT Bold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rgbClr val="9C0063"/>
          </a:solidFill>
          <a:latin typeface="Arial Rounded MT Bold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rgbClr val="9C0063"/>
          </a:solidFill>
          <a:latin typeface="Arial Rounded MT Bold" pitchFamily="34" charset="0"/>
        </a:defRPr>
      </a:lvl9pPr>
    </p:titleStyle>
    <p:bodyStyle>
      <a:lvl1pPr marL="268288" indent="-268288" algn="l" rtl="0" eaLnBrk="0" fontAlgn="base" hangingPunct="0">
        <a:spcBef>
          <a:spcPts val="1800"/>
        </a:spcBef>
        <a:spcAft>
          <a:spcPct val="0"/>
        </a:spcAft>
        <a:buClr>
          <a:srgbClr val="398BC3"/>
        </a:buClr>
        <a:buSzPct val="120000"/>
        <a:buFont typeface="Wingdings" charset="2"/>
        <a:buChar char="§"/>
        <a:defRPr lang="en-US" sz="2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Clr>
          <a:srgbClr val="398BC3"/>
        </a:buClr>
        <a:buSzPct val="65000"/>
        <a:buFont typeface="Wingdings" charset="2"/>
        <a:buChar char="¢"/>
        <a:defRPr lang="en-US" sz="2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ts val="0"/>
        </a:spcBef>
        <a:spcAft>
          <a:spcPct val="0"/>
        </a:spcAft>
        <a:buClr>
          <a:schemeClr val="accent1"/>
        </a:buClr>
        <a:buFont typeface="Arial" charset="0"/>
        <a:buChar char="•"/>
        <a:defRPr lang="en-US" sz="20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ts val="0"/>
        </a:spcBef>
        <a:spcAft>
          <a:spcPct val="0"/>
        </a:spcAft>
        <a:buFont typeface="Arial" charset="0"/>
        <a:buChar char="–"/>
        <a:defRPr lang="en-US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ts val="0"/>
        </a:spcBef>
        <a:spcAft>
          <a:spcPct val="0"/>
        </a:spcAft>
        <a:buFont typeface="Arial" charset="0"/>
        <a:buChar char="»"/>
        <a:defRPr lang="en-US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svg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8.svg"/><Relationship Id="rId7" Type="http://schemas.openxmlformats.org/officeDocument/2006/relationships/image" Target="../media/image2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3068960"/>
            <a:ext cx="7343768" cy="707886"/>
          </a:xfrm>
        </p:spPr>
        <p:txBody>
          <a:bodyPr/>
          <a:lstStyle/>
          <a:p>
            <a:r>
              <a:rPr lang="en-US" noProof="0" dirty="0"/>
              <a:t>ELECTRONIC CUBE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Juan Carlos Rodríguez Tallón, Gabriel González Rial</a:t>
            </a:r>
            <a:endParaRPr lang="en-US" noProof="0" dirty="0">
              <a:solidFill>
                <a:schemeClr val="accent5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21054" y="3706586"/>
            <a:ext cx="3494314" cy="334790"/>
          </a:xfrm>
          <a:prstGeom prst="rect">
            <a:avLst/>
          </a:prstGeom>
        </p:spPr>
        <p:txBody>
          <a:bodyPr wrap="square" lIns="84664" tIns="42332" rIns="84664" bIns="42332" rtlCol="0">
            <a:spAutoFit/>
          </a:bodyPr>
          <a:lstStyle/>
          <a:p>
            <a:pPr algn="r" defTabSz="91429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98BC3"/>
              </a:buClr>
              <a:buSzPct val="65000"/>
            </a:pPr>
            <a:r>
              <a:rPr lang="es-ES" sz="1800" dirty="0">
                <a:latin typeface="+mn-lt"/>
              </a:rPr>
              <a:t>ELECTRONIC LAB PROJECT</a:t>
            </a:r>
          </a:p>
        </p:txBody>
      </p:sp>
    </p:spTree>
    <p:extLst>
      <p:ext uri="{BB962C8B-B14F-4D97-AF65-F5344CB8AC3E}">
        <p14:creationId xmlns:p14="http://schemas.microsoft.com/office/powerpoint/2010/main" val="124194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8C672-CE40-4C68-962D-6874B9F3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Validation</a:t>
            </a:r>
            <a:r>
              <a:rPr lang="es-ES" dirty="0"/>
              <a:t> &amp; Test. PCB</a:t>
            </a:r>
            <a:endParaRPr lang="en-US" dirty="0"/>
          </a:p>
        </p:txBody>
      </p:sp>
      <p:pic>
        <p:nvPicPr>
          <p:cNvPr id="4" name="Imagen 3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5F5F686-4887-40D7-868B-FC02199F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9" t="15417" r="3147" b="9166"/>
          <a:stretch/>
        </p:blipFill>
        <p:spPr>
          <a:xfrm>
            <a:off x="3947234" y="842962"/>
            <a:ext cx="4800600" cy="5172076"/>
          </a:xfrm>
          <a:prstGeom prst="rect">
            <a:avLst/>
          </a:prstGeom>
        </p:spPr>
      </p:pic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2CC61E42-E9E2-4377-AA96-3FEDCF67D9ED}"/>
              </a:ext>
            </a:extLst>
          </p:cNvPr>
          <p:cNvSpPr txBox="1">
            <a:spLocks/>
          </p:cNvSpPr>
          <p:nvPr/>
        </p:nvSpPr>
        <p:spPr>
          <a:xfrm>
            <a:off x="215900" y="980727"/>
            <a:ext cx="5634484" cy="5337792"/>
          </a:xfrm>
          <a:prstGeom prst="rect">
            <a:avLst/>
          </a:prstGeom>
        </p:spPr>
        <p:txBody>
          <a:bodyPr/>
          <a:lstStyle>
            <a:lvl1pPr marL="268288" indent="-268288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398BC3"/>
              </a:buClr>
              <a:buSzPct val="120000"/>
              <a:buFont typeface="Wingdings" charset="2"/>
              <a:buChar char="§"/>
              <a:defRPr lang="en-US" sz="2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398BC3"/>
              </a:buClr>
              <a:buSzPct val="65000"/>
              <a:buFont typeface="Wingdings" charset="2"/>
              <a:buChar char="¢"/>
              <a:defRPr lang="en-US" sz="2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Char char="»"/>
              <a:defRPr lang="en-US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 5V-3,3V</a:t>
            </a:r>
          </a:p>
          <a:p>
            <a:r>
              <a:rPr lang="es-ES" dirty="0"/>
              <a:t>U</a:t>
            </a:r>
            <a:r>
              <a:rPr lang="en-US" dirty="0"/>
              <a:t>SB-UART</a:t>
            </a:r>
          </a:p>
          <a:p>
            <a:r>
              <a:rPr lang="es-ES" dirty="0"/>
              <a:t>P</a:t>
            </a:r>
            <a:r>
              <a:rPr lang="en-US" dirty="0" err="1"/>
              <a:t>rogramming</a:t>
            </a:r>
            <a:r>
              <a:rPr lang="en-US" dirty="0"/>
              <a:t> Interface</a:t>
            </a:r>
          </a:p>
          <a:p>
            <a:r>
              <a:rPr lang="en-US" dirty="0"/>
              <a:t>WIFI Interface</a:t>
            </a:r>
          </a:p>
          <a:p>
            <a:r>
              <a:rPr lang="es-ES" dirty="0" err="1"/>
              <a:t>LEDs</a:t>
            </a:r>
            <a:endParaRPr lang="en-US" dirty="0"/>
          </a:p>
          <a:p>
            <a:r>
              <a:rPr lang="en-US" dirty="0"/>
              <a:t>Buzzer and PWM</a:t>
            </a:r>
          </a:p>
          <a:p>
            <a:r>
              <a:rPr lang="en-US" dirty="0"/>
              <a:t>I2C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dirty="0"/>
              <a:t>M</a:t>
            </a:r>
            <a:r>
              <a:rPr lang="en-US" dirty="0"/>
              <a:t>PU6050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dirty="0"/>
              <a:t>O</a:t>
            </a:r>
            <a:r>
              <a:rPr lang="en-US" dirty="0"/>
              <a:t>LED Screen</a:t>
            </a:r>
          </a:p>
        </p:txBody>
      </p:sp>
    </p:spTree>
    <p:extLst>
      <p:ext uri="{BB962C8B-B14F-4D97-AF65-F5344CB8AC3E}">
        <p14:creationId xmlns:p14="http://schemas.microsoft.com/office/powerpoint/2010/main" val="151377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CF46FDA-9974-401C-8982-F003B7E22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1023" y="3689685"/>
            <a:ext cx="3799656" cy="1336835"/>
          </a:xfrm>
        </p:spPr>
        <p:txBody>
          <a:bodyPr/>
          <a:lstStyle/>
          <a:p>
            <a:r>
              <a:rPr lang="en-US" dirty="0"/>
              <a:t>Inverted UART signals</a:t>
            </a:r>
          </a:p>
          <a:p>
            <a:r>
              <a:rPr lang="es-ES" dirty="0"/>
              <a:t>F</a:t>
            </a:r>
            <a:r>
              <a:rPr lang="en-US" dirty="0" err="1"/>
              <a:t>ixed</a:t>
            </a:r>
            <a:r>
              <a:rPr lang="en-US" dirty="0"/>
              <a:t> using R1,R2 Pads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462A642-00D6-48A1-8723-55627E3A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UART </a:t>
            </a:r>
            <a:endParaRPr lang="en-US" dirty="0"/>
          </a:p>
        </p:txBody>
      </p:sp>
      <p:pic>
        <p:nvPicPr>
          <p:cNvPr id="5" name="Imagen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43DB5A8B-CBAC-40AF-A1CB-FB1674BA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5786"/>
            <a:ext cx="3627127" cy="48345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C449B8F-DBF2-4D94-8B7F-25ECF36F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55" y="980727"/>
            <a:ext cx="4612904" cy="18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6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A8EE080-BBA0-4F72-96E3-2A236AF2A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1450" y="2876550"/>
            <a:ext cx="5019675" cy="3162300"/>
          </a:xfrm>
        </p:spPr>
        <p:txBody>
          <a:bodyPr/>
          <a:lstStyle/>
          <a:p>
            <a:r>
              <a:rPr lang="es-ES" dirty="0"/>
              <a:t>No I2C response after </a:t>
            </a:r>
            <a:r>
              <a:rPr lang="es-ES" dirty="0" err="1"/>
              <a:t>soldering</a:t>
            </a:r>
            <a:endParaRPr lang="es-ES" dirty="0"/>
          </a:p>
          <a:p>
            <a:r>
              <a:rPr lang="es-ES" dirty="0" err="1"/>
              <a:t>Aliexpress</a:t>
            </a:r>
            <a:r>
              <a:rPr lang="es-ES" dirty="0"/>
              <a:t>…</a:t>
            </a:r>
            <a:r>
              <a:rPr lang="en-US" altLang="ja-JP" sz="2400" dirty="0">
                <a:solidFill>
                  <a:srgbClr val="000000"/>
                </a:solidFill>
                <a:latin typeface="helvetica neue"/>
              </a:rPr>
              <a:t>¯\_(</a:t>
            </a:r>
            <a:r>
              <a:rPr lang="ja-JP" altLang="en-US" sz="2400" dirty="0">
                <a:solidFill>
                  <a:srgbClr val="000000"/>
                </a:solidFill>
                <a:latin typeface="helvetica neue"/>
              </a:rPr>
              <a:t>ツ</a:t>
            </a:r>
            <a:r>
              <a:rPr lang="en-US" altLang="ja-JP" sz="2400" dirty="0">
                <a:solidFill>
                  <a:srgbClr val="000000"/>
                </a:solidFill>
                <a:latin typeface="helvetica neue"/>
              </a:rPr>
              <a:t>)_/¯</a:t>
            </a:r>
            <a:endParaRPr lang="en-US" sz="2400" dirty="0"/>
          </a:p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interface</a:t>
            </a:r>
          </a:p>
          <a:p>
            <a:r>
              <a:rPr lang="es-ES" dirty="0"/>
              <a:t>Use </a:t>
            </a:r>
            <a:r>
              <a:rPr lang="es-ES" dirty="0" err="1"/>
              <a:t>comertial</a:t>
            </a:r>
            <a:r>
              <a:rPr lang="es-ES" dirty="0"/>
              <a:t> module gy-521</a:t>
            </a: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AE0E27-FE0E-45A5-993E-ED0C9250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MPU6050</a:t>
            </a:r>
            <a:endParaRPr lang="en-US" dirty="0"/>
          </a:p>
        </p:txBody>
      </p:sp>
      <p:pic>
        <p:nvPicPr>
          <p:cNvPr id="4" name="Imagen 3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807BD03-6A51-43E1-8030-E3719BBF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4345"/>
            <a:ext cx="3399697" cy="4532929"/>
          </a:xfrm>
          <a:prstGeom prst="rect">
            <a:avLst/>
          </a:prstGeom>
        </p:spPr>
      </p:pic>
      <p:pic>
        <p:nvPicPr>
          <p:cNvPr id="3074" name="Picture 2" descr="Resultado de imagen de gy-521">
            <a:extLst>
              <a:ext uri="{FF2B5EF4-FFF2-40B4-BE49-F238E27FC236}">
                <a16:creationId xmlns:a16="http://schemas.microsoft.com/office/drawing/2014/main" id="{B86FD762-9881-41BA-8860-1067D04C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59" b="91268" l="9859" r="89859">
                        <a14:foregroundMark x1="55211" y1="85915" x2="59437" y2="87324"/>
                        <a14:foregroundMark x1="59718" y1="88169" x2="62535" y2="89859"/>
                        <a14:foregroundMark x1="61690" y1="89296" x2="31549" y2="89577"/>
                        <a14:foregroundMark x1="31549" y1="89577" x2="30141" y2="72394"/>
                        <a14:foregroundMark x1="30141" y1="72394" x2="34366" y2="50141"/>
                        <a14:foregroundMark x1="34366" y1="50141" x2="38028" y2="71268"/>
                        <a14:foregroundMark x1="38028" y1="71268" x2="33803" y2="47606"/>
                        <a14:foregroundMark x1="33803" y1="47606" x2="36056" y2="63944"/>
                        <a14:foregroundMark x1="36056" y1="63944" x2="31549" y2="40845"/>
                        <a14:foregroundMark x1="31549" y1="40845" x2="32394" y2="55211"/>
                        <a14:foregroundMark x1="32394" y1="55211" x2="29014" y2="38028"/>
                        <a14:foregroundMark x1="29014" y1="38028" x2="30423" y2="60000"/>
                        <a14:foregroundMark x1="30423" y1="60000" x2="29577" y2="20000"/>
                        <a14:foregroundMark x1="29577" y1="20000" x2="34085" y2="25915"/>
                        <a14:foregroundMark x1="29296" y1="18310" x2="28451" y2="17183"/>
                        <a14:foregroundMark x1="25634" y1="15775" x2="35493" y2="18028"/>
                        <a14:foregroundMark x1="33239" y1="15493" x2="41127" y2="29859"/>
                        <a14:foregroundMark x1="41127" y1="29859" x2="53803" y2="29296"/>
                        <a14:foregroundMark x1="63944" y1="12394" x2="74930" y2="10423"/>
                        <a14:foregroundMark x1="76901" y1="12394" x2="79155" y2="23662"/>
                        <a14:foregroundMark x1="76901" y1="82535" x2="65352" y2="91268"/>
                        <a14:foregroundMark x1="65352" y1="91268" x2="65070" y2="90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24146" y="47625"/>
            <a:ext cx="3171780" cy="317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en U 4">
            <a:extLst>
              <a:ext uri="{FF2B5EF4-FFF2-40B4-BE49-F238E27FC236}">
                <a16:creationId xmlns:a16="http://schemas.microsoft.com/office/drawing/2014/main" id="{B9F81401-BDFE-4AA6-9134-42C29FCDA8A6}"/>
              </a:ext>
            </a:extLst>
          </p:cNvPr>
          <p:cNvSpPr/>
          <p:nvPr/>
        </p:nvSpPr>
        <p:spPr>
          <a:xfrm rot="4199228" flipV="1">
            <a:off x="2483589" y="2998075"/>
            <a:ext cx="1409978" cy="549208"/>
          </a:xfrm>
          <a:prstGeom prst="utur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2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0A2662-54F3-445D-AF8E-977CAF94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Unitary</a:t>
            </a:r>
            <a:r>
              <a:rPr lang="es-ES" dirty="0"/>
              <a:t> </a:t>
            </a:r>
            <a:r>
              <a:rPr lang="es-ES" dirty="0" err="1"/>
              <a:t>Tests</a:t>
            </a:r>
            <a:endParaRPr lang="en-US" dirty="0"/>
          </a:p>
        </p:txBody>
      </p:sp>
      <p:sp>
        <p:nvSpPr>
          <p:cNvPr id="19" name="Marcador de texto 1">
            <a:extLst>
              <a:ext uri="{FF2B5EF4-FFF2-40B4-BE49-F238E27FC236}">
                <a16:creationId xmlns:a16="http://schemas.microsoft.com/office/drawing/2014/main" id="{C6FE5DBA-A581-4E5D-9A24-85CB051A9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0126" y="1495426"/>
            <a:ext cx="3463106" cy="1134652"/>
          </a:xfrm>
        </p:spPr>
        <p:txBody>
          <a:bodyPr/>
          <a:lstStyle/>
          <a:p>
            <a:r>
              <a:rPr lang="es-ES" dirty="0"/>
              <a:t>Web Interface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deploy</a:t>
            </a:r>
            <a:r>
              <a:rPr lang="es-ES" dirty="0"/>
              <a:t> </a:t>
            </a:r>
            <a:r>
              <a:rPr lang="es-ES" dirty="0" err="1"/>
              <a:t>Unitary</a:t>
            </a:r>
            <a:r>
              <a:rPr lang="es-ES" dirty="0"/>
              <a:t> </a:t>
            </a:r>
            <a:r>
              <a:rPr lang="es-ES" dirty="0" err="1"/>
              <a:t>Tests</a:t>
            </a:r>
            <a:endParaRPr lang="es-ES" dirty="0"/>
          </a:p>
          <a:p>
            <a:endParaRPr lang="en-US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8DA7B8F-34E6-48C6-9186-5AE19C5CC7C9}"/>
              </a:ext>
            </a:extLst>
          </p:cNvPr>
          <p:cNvGrpSpPr/>
          <p:nvPr/>
        </p:nvGrpSpPr>
        <p:grpSpPr>
          <a:xfrm>
            <a:off x="600100" y="963818"/>
            <a:ext cx="4597999" cy="1952712"/>
            <a:chOff x="485800" y="811418"/>
            <a:chExt cx="4597999" cy="1952712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CD2E5FE-E204-4C2D-8574-FCBD879CA60F}"/>
                </a:ext>
              </a:extLst>
            </p:cNvPr>
            <p:cNvGrpSpPr/>
            <p:nvPr/>
          </p:nvGrpSpPr>
          <p:grpSpPr>
            <a:xfrm>
              <a:off x="485800" y="1344354"/>
              <a:ext cx="4597999" cy="1419776"/>
              <a:chOff x="781869" y="1495426"/>
              <a:chExt cx="3923482" cy="1229094"/>
            </a:xfrm>
          </p:grpSpPr>
          <p:pic>
            <p:nvPicPr>
              <p:cNvPr id="6" name="Gráfico 5" descr="Monitor">
                <a:extLst>
                  <a:ext uri="{FF2B5EF4-FFF2-40B4-BE49-F238E27FC236}">
                    <a16:creationId xmlns:a16="http://schemas.microsoft.com/office/drawing/2014/main" id="{621FF2A8-3DD3-4A6C-8C51-9CB1BDBE8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1869" y="175604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áfico 7" descr="Enrutador inalámbrico">
                <a:extLst>
                  <a:ext uri="{FF2B5EF4-FFF2-40B4-BE49-F238E27FC236}">
                    <a16:creationId xmlns:a16="http://schemas.microsoft.com/office/drawing/2014/main" id="{F7C9C8E7-3796-480E-956A-F1EA15B14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66900" y="149542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6591D290-24C1-4328-9694-3853B987989E}"/>
                  </a:ext>
                </a:extLst>
              </p:cNvPr>
              <p:cNvSpPr/>
              <p:nvPr/>
            </p:nvSpPr>
            <p:spPr>
              <a:xfrm>
                <a:off x="3152775" y="1543051"/>
                <a:ext cx="476250" cy="47625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A573465-ACC5-4832-892D-F5312A0886AB}"/>
                  </a:ext>
                </a:extLst>
              </p:cNvPr>
              <p:cNvSpPr txBox="1"/>
              <p:nvPr/>
            </p:nvSpPr>
            <p:spPr>
              <a:xfrm>
                <a:off x="3152775" y="2063487"/>
                <a:ext cx="1552576" cy="661033"/>
              </a:xfrm>
              <a:prstGeom prst="rect">
                <a:avLst/>
              </a:prstGeom>
            </p:spPr>
            <p:txBody>
              <a:bodyPr wrap="square" lIns="84664" tIns="42332" rIns="84664" bIns="42332" rtlCol="0">
                <a:spAutoFit/>
              </a:bodyPr>
              <a:lstStyle/>
              <a:p>
                <a:pPr defTabSz="914290" eaLnBrk="1" fontAlgn="auto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98BC3"/>
                  </a:buClr>
                  <a:buSzPct val="65000"/>
                </a:pPr>
                <a:r>
                  <a:rPr lang="es-ES" sz="1800" dirty="0">
                    <a:latin typeface="+mn-lt"/>
                  </a:rPr>
                  <a:t>HTTP Server</a:t>
                </a:r>
              </a:p>
              <a:p>
                <a:pPr defTabSz="914290" eaLnBrk="1" fontAlgn="auto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398BC3"/>
                  </a:buClr>
                  <a:buSzPct val="65000"/>
                </a:pPr>
                <a:r>
                  <a:rPr lang="es-ES" sz="1800" dirty="0">
                    <a:latin typeface="+mn-lt"/>
                  </a:rPr>
                  <a:t>Port 80</a:t>
                </a:r>
              </a:p>
            </p:txBody>
          </p:sp>
        </p:grp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32FBD56A-04EA-4735-A8F8-2411AD953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132" y1="59474" x2="40132" y2="59474"/>
                          <a14:foregroundMark x1="16447" y1="60526" x2="16447" y2="6052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3232726" y="738321"/>
              <a:ext cx="584775" cy="730969"/>
            </a:xfrm>
            <a:prstGeom prst="rect">
              <a:avLst/>
            </a:prstGeom>
          </p:spPr>
        </p:pic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95F0C20-A33C-4B85-B6C2-AF19E4D9D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100" y="3060982"/>
            <a:ext cx="4915295" cy="2941935"/>
          </a:xfrm>
          <a:prstGeom prst="rect">
            <a:avLst/>
          </a:prstGeom>
        </p:spPr>
      </p:pic>
      <p:sp>
        <p:nvSpPr>
          <p:cNvPr id="12" name="Marcador de texto 1">
            <a:extLst>
              <a:ext uri="{FF2B5EF4-FFF2-40B4-BE49-F238E27FC236}">
                <a16:creationId xmlns:a16="http://schemas.microsoft.com/office/drawing/2014/main" id="{FF16B43D-ACE8-4E3C-9711-3943653AFCEF}"/>
              </a:ext>
            </a:extLst>
          </p:cNvPr>
          <p:cNvSpPr txBox="1">
            <a:spLocks/>
          </p:cNvSpPr>
          <p:nvPr/>
        </p:nvSpPr>
        <p:spPr bwMode="auto">
          <a:xfrm>
            <a:off x="5398090" y="2845784"/>
            <a:ext cx="3463106" cy="353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398BC3"/>
              </a:buClr>
              <a:buSzPct val="150000"/>
              <a:buFont typeface="Tahoma" pitchFamily="34" charset="0"/>
              <a:buChar char="▪"/>
              <a:defRPr lang="es-ES" sz="280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398BC3"/>
              </a:buClr>
              <a:buSzPct val="65000"/>
              <a:buFont typeface="Wingdings" charset="2"/>
              <a:buChar char="¢"/>
              <a:defRPr lang="es-ES" sz="2400" kern="1200" noProof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Char char="–"/>
              <a:defRPr lang="en-US" sz="18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Char char="»"/>
              <a:defRPr lang="en-US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Toggle Led</a:t>
            </a:r>
          </a:p>
          <a:p>
            <a:r>
              <a:rPr lang="en-US" dirty="0"/>
              <a:t>Scan I2C Bus</a:t>
            </a:r>
          </a:p>
          <a:p>
            <a:r>
              <a:rPr lang="en-US" dirty="0"/>
              <a:t>Buzzer</a:t>
            </a:r>
          </a:p>
          <a:p>
            <a:r>
              <a:rPr lang="en-US" dirty="0"/>
              <a:t>Test Screen</a:t>
            </a:r>
          </a:p>
          <a:p>
            <a:r>
              <a:rPr lang="en-US" dirty="0"/>
              <a:t>Accelerometer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DB46B899-7889-4CF0-BE90-7A6A463B5742}"/>
              </a:ext>
            </a:extLst>
          </p:cNvPr>
          <p:cNvSpPr/>
          <p:nvPr/>
        </p:nvSpPr>
        <p:spPr>
          <a:xfrm>
            <a:off x="4996206" y="2916530"/>
            <a:ext cx="201893" cy="308638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9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B0EB239-026B-4D58-8E61-26820415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E9F279-BEC1-4F32-BD32-D3EEDE06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1" y="823956"/>
            <a:ext cx="4079851" cy="30598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071C5D-7670-4D6F-82BF-F19B6219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24231" y="1429000"/>
            <a:ext cx="4840351" cy="3630263"/>
          </a:xfrm>
          <a:prstGeom prst="rect">
            <a:avLst/>
          </a:prstGeom>
        </p:spPr>
      </p:pic>
      <p:pic>
        <p:nvPicPr>
          <p:cNvPr id="4098" name="Picture 2" descr="Resultado de imagen de YAW PITCH">
            <a:extLst>
              <a:ext uri="{FF2B5EF4-FFF2-40B4-BE49-F238E27FC236}">
                <a16:creationId xmlns:a16="http://schemas.microsoft.com/office/drawing/2014/main" id="{5AE2281C-54F5-4AD0-A52F-7C6361C9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10" y="1193693"/>
            <a:ext cx="2330991" cy="166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DAE98F62-A18D-4C5C-A0DA-DBCCA8055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512" y="4006394"/>
            <a:ext cx="4343647" cy="999240"/>
          </a:xfrm>
        </p:spPr>
        <p:txBody>
          <a:bodyPr/>
          <a:lstStyle/>
          <a:p>
            <a:r>
              <a:rPr lang="es-ES" dirty="0" err="1"/>
              <a:t>Continous</a:t>
            </a:r>
            <a:r>
              <a:rPr lang="es-ES" dirty="0"/>
              <a:t> </a:t>
            </a:r>
            <a:r>
              <a:rPr lang="es-ES" dirty="0" err="1"/>
              <a:t>accelerometer</a:t>
            </a:r>
            <a:r>
              <a:rPr lang="es-ES" dirty="0"/>
              <a:t> data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.</a:t>
            </a:r>
          </a:p>
          <a:p>
            <a:r>
              <a:rPr lang="es-ES" dirty="0" err="1"/>
              <a:t>Enclosure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portable </a:t>
            </a:r>
            <a:r>
              <a:rPr lang="es-ES" dirty="0" err="1"/>
              <a:t>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923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A381BF5-C26D-442A-AB19-DB3F51051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functionalities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as </a:t>
            </a:r>
            <a:r>
              <a:rPr lang="es-ES" dirty="0" err="1"/>
              <a:t>expected</a:t>
            </a:r>
            <a:endParaRPr lang="es-ES" dirty="0"/>
          </a:p>
          <a:p>
            <a:pPr lvl="1"/>
            <a:r>
              <a:rPr lang="es-ES" sz="2800" dirty="0" err="1"/>
              <a:t>Minors</a:t>
            </a:r>
            <a:r>
              <a:rPr lang="es-ES" sz="2800" dirty="0"/>
              <a:t> </a:t>
            </a:r>
            <a:r>
              <a:rPr lang="es-ES" sz="2800" dirty="0" err="1"/>
              <a:t>flaws</a:t>
            </a:r>
            <a:r>
              <a:rPr lang="es-ES" sz="2800" dirty="0"/>
              <a:t> in </a:t>
            </a:r>
            <a:r>
              <a:rPr lang="es-ES" sz="2800" dirty="0" err="1"/>
              <a:t>design</a:t>
            </a:r>
            <a:r>
              <a:rPr lang="es-ES" sz="2800" dirty="0"/>
              <a:t> </a:t>
            </a:r>
            <a:r>
              <a:rPr lang="es-ES" sz="2800" dirty="0" err="1"/>
              <a:t>easible</a:t>
            </a:r>
            <a:r>
              <a:rPr lang="es-ES" sz="2800" dirty="0"/>
              <a:t> </a:t>
            </a:r>
            <a:r>
              <a:rPr lang="es-ES" sz="2800" dirty="0" err="1"/>
              <a:t>fixable</a:t>
            </a:r>
            <a:endParaRPr lang="es-ES" sz="2800" dirty="0"/>
          </a:p>
          <a:p>
            <a:r>
              <a:rPr lang="es-ES" dirty="0" err="1"/>
              <a:t>Always</a:t>
            </a:r>
            <a:r>
              <a:rPr lang="es-ES" dirty="0"/>
              <a:t> use </a:t>
            </a:r>
            <a:r>
              <a:rPr lang="es-ES" dirty="0" err="1"/>
              <a:t>trusted</a:t>
            </a:r>
            <a:r>
              <a:rPr lang="es-ES" dirty="0"/>
              <a:t> </a:t>
            </a:r>
            <a:r>
              <a:rPr lang="es-ES" dirty="0" err="1"/>
              <a:t>distributors</a:t>
            </a:r>
            <a:endParaRPr lang="es-ES" dirty="0"/>
          </a:p>
          <a:p>
            <a:pPr lvl="1"/>
            <a:r>
              <a:rPr lang="es-ES" sz="2800" dirty="0" err="1"/>
              <a:t>Isolate</a:t>
            </a:r>
            <a:r>
              <a:rPr lang="es-ES" sz="2800" dirty="0"/>
              <a:t> posible error </a:t>
            </a:r>
            <a:r>
              <a:rPr lang="es-ES" sz="2800" dirty="0" err="1"/>
              <a:t>sources</a:t>
            </a:r>
            <a:endParaRPr lang="es-ES" sz="2800" dirty="0"/>
          </a:p>
          <a:p>
            <a:r>
              <a:rPr lang="es-ES" dirty="0" err="1"/>
              <a:t>The</a:t>
            </a:r>
            <a:r>
              <a:rPr lang="es-ES" dirty="0"/>
              <a:t> Project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considered</a:t>
            </a:r>
            <a:r>
              <a:rPr lang="es-ES" dirty="0"/>
              <a:t> a </a:t>
            </a:r>
            <a:r>
              <a:rPr lang="es-ES" dirty="0" err="1"/>
              <a:t>success</a:t>
            </a:r>
            <a:endParaRPr lang="es-E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C86D360-C859-471B-A668-E7FE2F74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n-US" dirty="0"/>
          </a:p>
        </p:txBody>
      </p:sp>
      <p:pic>
        <p:nvPicPr>
          <p:cNvPr id="6" name="Imagen 5" descr="Imagen que contiene cielo&#10;&#10;Descripción generada automáticamente">
            <a:extLst>
              <a:ext uri="{FF2B5EF4-FFF2-40B4-BE49-F238E27FC236}">
                <a16:creationId xmlns:a16="http://schemas.microsoft.com/office/drawing/2014/main" id="{A41F7AF0-1F8F-4E1A-AF8C-8972CC72D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908" y="3982938"/>
            <a:ext cx="2275779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31D59C4-4D14-4C84-99E5-0E6A2E6C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Future </a:t>
            </a:r>
            <a:r>
              <a:rPr lang="es-ES" dirty="0" err="1"/>
              <a:t>Work</a:t>
            </a:r>
            <a:endParaRPr lang="en-US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899C82A-F2A9-45FF-A2B9-1D1D1C02EA65}"/>
              </a:ext>
            </a:extLst>
          </p:cNvPr>
          <p:cNvSpPr txBox="1"/>
          <p:nvPr/>
        </p:nvSpPr>
        <p:spPr>
          <a:xfrm>
            <a:off x="426319" y="1412002"/>
            <a:ext cx="6038851" cy="473289"/>
          </a:xfrm>
          <a:prstGeom prst="rect">
            <a:avLst/>
          </a:prstGeom>
        </p:spPr>
        <p:txBody>
          <a:bodyPr wrap="square" lIns="84664" tIns="42332" rIns="84664" bIns="42332" rtlCol="0">
            <a:spAutoFit/>
          </a:bodyPr>
          <a:lstStyle/>
          <a:p>
            <a:pPr defTabSz="91429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98BC3"/>
              </a:buClr>
              <a:buSzPct val="65000"/>
            </a:pPr>
            <a:r>
              <a:rPr lang="es-ES" sz="2800" b="1" dirty="0" err="1">
                <a:latin typeface="+mn-lt"/>
              </a:rPr>
              <a:t>WiFi</a:t>
            </a:r>
            <a:r>
              <a:rPr lang="es-ES" sz="2800" b="1" dirty="0">
                <a:latin typeface="+mn-lt"/>
              </a:rPr>
              <a:t> </a:t>
            </a:r>
            <a:r>
              <a:rPr lang="es-ES" sz="2800" b="1" dirty="0" err="1">
                <a:latin typeface="+mn-lt"/>
              </a:rPr>
              <a:t>Mesh</a:t>
            </a:r>
            <a:r>
              <a:rPr lang="es-ES" sz="2800" b="1" dirty="0">
                <a:latin typeface="+mn-lt"/>
              </a:rPr>
              <a:t> </a:t>
            </a:r>
            <a:r>
              <a:rPr lang="es-ES" sz="2800" b="1" dirty="0" err="1">
                <a:latin typeface="+mn-lt"/>
              </a:rPr>
              <a:t>for</a:t>
            </a:r>
            <a:r>
              <a:rPr lang="es-ES" sz="2800" b="1" dirty="0">
                <a:latin typeface="+mn-lt"/>
              </a:rPr>
              <a:t> </a:t>
            </a:r>
            <a:r>
              <a:rPr lang="es-ES" sz="2800" b="1" dirty="0" err="1">
                <a:latin typeface="+mn-lt"/>
              </a:rPr>
              <a:t>Domotics</a:t>
            </a:r>
            <a:endParaRPr lang="en-US" sz="2800" b="1" dirty="0" err="1">
              <a:latin typeface="+mn-lt"/>
            </a:endParaRPr>
          </a:p>
        </p:txBody>
      </p:sp>
      <p:grpSp>
        <p:nvGrpSpPr>
          <p:cNvPr id="1033" name="Grupo 1032">
            <a:extLst>
              <a:ext uri="{FF2B5EF4-FFF2-40B4-BE49-F238E27FC236}">
                <a16:creationId xmlns:a16="http://schemas.microsoft.com/office/drawing/2014/main" id="{B2774B72-B979-4D38-9364-653BB184997B}"/>
              </a:ext>
            </a:extLst>
          </p:cNvPr>
          <p:cNvGrpSpPr/>
          <p:nvPr/>
        </p:nvGrpSpPr>
        <p:grpSpPr>
          <a:xfrm>
            <a:off x="714375" y="1933986"/>
            <a:ext cx="7441410" cy="3125671"/>
            <a:chOff x="723900" y="1543461"/>
            <a:chExt cx="7441410" cy="3125671"/>
          </a:xfrm>
        </p:grpSpPr>
        <p:pic>
          <p:nvPicPr>
            <p:cNvPr id="11" name="Gráfico 10" descr="El mundo">
              <a:extLst>
                <a:ext uri="{FF2B5EF4-FFF2-40B4-BE49-F238E27FC236}">
                  <a16:creationId xmlns:a16="http://schemas.microsoft.com/office/drawing/2014/main" id="{04A0A140-F577-4A81-AA90-F60AA40FA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50910" y="2277297"/>
              <a:ext cx="914400" cy="914400"/>
            </a:xfrm>
            <a:prstGeom prst="rect">
              <a:avLst/>
            </a:prstGeom>
          </p:spPr>
        </p:pic>
        <p:pic>
          <p:nvPicPr>
            <p:cNvPr id="18" name="Gráfico 17" descr="Equipo">
              <a:extLst>
                <a:ext uri="{FF2B5EF4-FFF2-40B4-BE49-F238E27FC236}">
                  <a16:creationId xmlns:a16="http://schemas.microsoft.com/office/drawing/2014/main" id="{D8CA3784-5FD9-439C-9FDB-DFF71A0B1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7285" y="3746774"/>
              <a:ext cx="914400" cy="914400"/>
            </a:xfrm>
            <a:prstGeom prst="rect">
              <a:avLst/>
            </a:prstGeom>
          </p:spPr>
        </p:pic>
        <p:pic>
          <p:nvPicPr>
            <p:cNvPr id="21" name="Gráfico 20" descr="Enrutador inalámbrico">
              <a:extLst>
                <a:ext uri="{FF2B5EF4-FFF2-40B4-BE49-F238E27FC236}">
                  <a16:creationId xmlns:a16="http://schemas.microsoft.com/office/drawing/2014/main" id="{877EBB23-BEE3-4647-84EC-660F3D8B1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38865" y="2964981"/>
              <a:ext cx="914400" cy="914400"/>
            </a:xfrm>
            <a:prstGeom prst="rect">
              <a:avLst/>
            </a:prstGeom>
          </p:spPr>
        </p:pic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B5FC961-DE56-4829-B0E9-306449780D34}"/>
                </a:ext>
              </a:extLst>
            </p:cNvPr>
            <p:cNvSpPr/>
            <p:nvPr/>
          </p:nvSpPr>
          <p:spPr>
            <a:xfrm>
              <a:off x="1333500" y="2302012"/>
              <a:ext cx="723900" cy="7109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F411D6A2-354F-4B11-943F-85394AB1DDDB}"/>
                </a:ext>
              </a:extLst>
            </p:cNvPr>
            <p:cNvSpPr/>
            <p:nvPr/>
          </p:nvSpPr>
          <p:spPr>
            <a:xfrm>
              <a:off x="723900" y="3958207"/>
              <a:ext cx="723900" cy="7109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AAE7057-5026-4BB4-9F06-C710D14562F3}"/>
                </a:ext>
              </a:extLst>
            </p:cNvPr>
            <p:cNvSpPr/>
            <p:nvPr/>
          </p:nvSpPr>
          <p:spPr>
            <a:xfrm>
              <a:off x="2281237" y="3704482"/>
              <a:ext cx="723900" cy="7109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08C14C0F-CEA5-4DAB-84DE-BB989BF698D3}"/>
                </a:ext>
              </a:extLst>
            </p:cNvPr>
            <p:cNvSpPr/>
            <p:nvPr/>
          </p:nvSpPr>
          <p:spPr>
            <a:xfrm>
              <a:off x="3124200" y="1543461"/>
              <a:ext cx="723900" cy="7109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278C5812-E09D-48FF-9390-E713A55B2C89}"/>
                </a:ext>
              </a:extLst>
            </p:cNvPr>
            <p:cNvSpPr/>
            <p:nvPr/>
          </p:nvSpPr>
          <p:spPr>
            <a:xfrm>
              <a:off x="3502075" y="2964981"/>
              <a:ext cx="723900" cy="7109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38928F8F-4B7F-4179-B8B8-34C1FF5F4F4E}"/>
                </a:ext>
              </a:extLst>
            </p:cNvPr>
            <p:cNvCxnSpPr>
              <a:cxnSpLocks/>
              <a:stCxn id="25" idx="0"/>
              <a:endCxn id="23" idx="3"/>
            </p:cNvCxnSpPr>
            <p:nvPr/>
          </p:nvCxnSpPr>
          <p:spPr>
            <a:xfrm flipV="1">
              <a:off x="1085850" y="2908824"/>
              <a:ext cx="353663" cy="104938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EE2ECCB4-3778-4585-96F4-800FA06F8C9B}"/>
                </a:ext>
              </a:extLst>
            </p:cNvPr>
            <p:cNvCxnSpPr>
              <a:cxnSpLocks/>
              <a:stCxn id="26" idx="0"/>
              <a:endCxn id="23" idx="5"/>
            </p:cNvCxnSpPr>
            <p:nvPr/>
          </p:nvCxnSpPr>
          <p:spPr>
            <a:xfrm flipH="1" flipV="1">
              <a:off x="1951387" y="2908824"/>
              <a:ext cx="691800" cy="7956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F1243760-20BF-476A-B619-7B6799A0520A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1447800" y="4059945"/>
              <a:ext cx="833437" cy="253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4C588F61-026F-4BFA-96FC-87EB48AF0071}"/>
                </a:ext>
              </a:extLst>
            </p:cNvPr>
            <p:cNvCxnSpPr>
              <a:cxnSpLocks/>
              <a:stCxn id="27" idx="2"/>
              <a:endCxn id="23" idx="7"/>
            </p:cNvCxnSpPr>
            <p:nvPr/>
          </p:nvCxnSpPr>
          <p:spPr>
            <a:xfrm flipH="1">
              <a:off x="1951387" y="1898924"/>
              <a:ext cx="1172813" cy="5072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64B6860F-897B-421F-9AA8-449E518DB304}"/>
                </a:ext>
              </a:extLst>
            </p:cNvPr>
            <p:cNvCxnSpPr>
              <a:cxnSpLocks/>
              <a:stCxn id="27" idx="5"/>
              <a:endCxn id="28" idx="0"/>
            </p:cNvCxnSpPr>
            <p:nvPr/>
          </p:nvCxnSpPr>
          <p:spPr>
            <a:xfrm>
              <a:off x="3742087" y="2150273"/>
              <a:ext cx="121938" cy="8147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6EF3A73D-CD38-4D85-A5D1-7A32FB800F57}"/>
                </a:ext>
              </a:extLst>
            </p:cNvPr>
            <p:cNvCxnSpPr>
              <a:cxnSpLocks/>
              <a:stCxn id="26" idx="7"/>
              <a:endCxn id="28" idx="3"/>
            </p:cNvCxnSpPr>
            <p:nvPr/>
          </p:nvCxnSpPr>
          <p:spPr>
            <a:xfrm flipV="1">
              <a:off x="2899124" y="3571793"/>
              <a:ext cx="708964" cy="2368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A6357329-2492-4672-84B3-DBC219B44851}"/>
                </a:ext>
              </a:extLst>
            </p:cNvPr>
            <p:cNvCxnSpPr>
              <a:cxnSpLocks/>
              <a:stCxn id="18" idx="1"/>
              <a:endCxn id="28" idx="5"/>
            </p:cNvCxnSpPr>
            <p:nvPr/>
          </p:nvCxnSpPr>
          <p:spPr>
            <a:xfrm flipH="1" flipV="1">
              <a:off x="4119962" y="3571793"/>
              <a:ext cx="797323" cy="6321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D1600676-6BB9-4B0D-BECD-70DF5734E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4608" y="3690194"/>
              <a:ext cx="881457" cy="623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53C08570-BBBE-4AAD-AEDB-4ADE24892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1831" y="3012937"/>
              <a:ext cx="881457" cy="6234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Termómetro">
              <a:extLst>
                <a:ext uri="{FF2B5EF4-FFF2-40B4-BE49-F238E27FC236}">
                  <a16:creationId xmlns:a16="http://schemas.microsoft.com/office/drawing/2014/main" id="{1F52CB1C-96A3-4C47-9527-DB592922E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11918" y="3826540"/>
              <a:ext cx="466808" cy="466808"/>
            </a:xfrm>
            <a:prstGeom prst="rect">
              <a:avLst/>
            </a:prstGeom>
          </p:spPr>
        </p:pic>
        <p:pic>
          <p:nvPicPr>
            <p:cNvPr id="1024" name="Gráfico 1023" descr="Bombilla">
              <a:extLst>
                <a:ext uri="{FF2B5EF4-FFF2-40B4-BE49-F238E27FC236}">
                  <a16:creationId xmlns:a16="http://schemas.microsoft.com/office/drawing/2014/main" id="{694B79DB-8B09-4972-88AF-C67E9322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56009" y="2444887"/>
              <a:ext cx="447032" cy="447032"/>
            </a:xfrm>
            <a:prstGeom prst="rect">
              <a:avLst/>
            </a:prstGeom>
          </p:spPr>
        </p:pic>
        <p:pic>
          <p:nvPicPr>
            <p:cNvPr id="1028" name="Gráfico 1027" descr="Altavoces">
              <a:extLst>
                <a:ext uri="{FF2B5EF4-FFF2-40B4-BE49-F238E27FC236}">
                  <a16:creationId xmlns:a16="http://schemas.microsoft.com/office/drawing/2014/main" id="{7797FC6E-3A16-4C7A-9E36-A143822A4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1729" y="4055625"/>
              <a:ext cx="536966" cy="536966"/>
            </a:xfrm>
            <a:prstGeom prst="rect">
              <a:avLst/>
            </a:prstGeom>
          </p:spPr>
        </p:pic>
        <p:pic>
          <p:nvPicPr>
            <p:cNvPr id="1030" name="Gráfico 1029" descr="Jerarquía">
              <a:extLst>
                <a:ext uri="{FF2B5EF4-FFF2-40B4-BE49-F238E27FC236}">
                  <a16:creationId xmlns:a16="http://schemas.microsoft.com/office/drawing/2014/main" id="{4348C9FF-5F79-4A78-8D76-47C63AA5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08706" y="3033854"/>
              <a:ext cx="537939" cy="537939"/>
            </a:xfrm>
            <a:prstGeom prst="rect">
              <a:avLst/>
            </a:prstGeom>
          </p:spPr>
        </p:pic>
        <p:pic>
          <p:nvPicPr>
            <p:cNvPr id="1032" name="Gráfico 1031" descr="Red">
              <a:extLst>
                <a:ext uri="{FF2B5EF4-FFF2-40B4-BE49-F238E27FC236}">
                  <a16:creationId xmlns:a16="http://schemas.microsoft.com/office/drawing/2014/main" id="{548A2711-1D63-4329-95B2-F8A5E98E1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42843" y="1613474"/>
              <a:ext cx="507201" cy="507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48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2708920"/>
            <a:ext cx="8640960" cy="1323439"/>
          </a:xfrm>
        </p:spPr>
        <p:txBody>
          <a:bodyPr/>
          <a:lstStyle/>
          <a:p>
            <a:pPr algn="ctr"/>
            <a:r>
              <a:rPr lang="en-US" noProof="0" dirty="0"/>
              <a:t>THANK YOU FOR</a:t>
            </a:r>
            <a:br>
              <a:rPr lang="en-US" noProof="0" dirty="0"/>
            </a:br>
            <a:r>
              <a:rPr lang="en-US" noProof="0" dirty="0"/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9973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Objective</a:t>
            </a:r>
          </a:p>
          <a:p>
            <a:pPr lvl="1"/>
            <a:r>
              <a:rPr lang="en-US" dirty="0"/>
              <a:t>Electronic cube based on Xiaomi </a:t>
            </a:r>
            <a:r>
              <a:rPr lang="en-US" dirty="0" err="1"/>
              <a:t>AQara</a:t>
            </a:r>
            <a:endParaRPr lang="en-US" noProof="0" dirty="0"/>
          </a:p>
          <a:p>
            <a:r>
              <a:rPr lang="en-US" noProof="0" dirty="0"/>
              <a:t>Wireless</a:t>
            </a:r>
          </a:p>
          <a:p>
            <a:r>
              <a:rPr lang="en-US" noProof="0" dirty="0"/>
              <a:t>Commercial use </a:t>
            </a:r>
            <a:r>
              <a:rPr lang="en-US" noProof="0" dirty="0">
                <a:sym typeface="Wingdings" panose="05000000000000000000" pitchFamily="2" charset="2"/>
              </a:rPr>
              <a:t> Home automation </a:t>
            </a:r>
          </a:p>
          <a:p>
            <a:r>
              <a:rPr lang="en-US" dirty="0">
                <a:sym typeface="Wingdings" panose="05000000000000000000" pitchFamily="2" charset="2"/>
              </a:rPr>
              <a:t>Own use  Web server and monitoring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pic>
        <p:nvPicPr>
          <p:cNvPr id="6" name="doc_2018-12-19_12-45-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642" y="3997532"/>
            <a:ext cx="4282716" cy="23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6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1087857" y="5567892"/>
            <a:ext cx="4204906" cy="987276"/>
          </a:xfrm>
          <a:prstGeom prst="rect">
            <a:avLst/>
          </a:prstGeom>
        </p:spPr>
        <p:txBody>
          <a:bodyPr wrap="none" lIns="84664" tIns="42332" rIns="84664" bIns="42332" rtlCol="0">
            <a:spAutoFit/>
          </a:bodyPr>
          <a:lstStyle/>
          <a:p>
            <a:pPr defTabSz="91429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98BC3"/>
              </a:buClr>
              <a:buSzPct val="65000"/>
            </a:pPr>
            <a:r>
              <a:rPr lang="en-US" sz="1800" dirty="0">
                <a:latin typeface="+mn-lt"/>
              </a:rPr>
              <a:t>Other components:</a:t>
            </a:r>
          </a:p>
          <a:p>
            <a:pPr marL="166095" indent="-166095" defTabSz="91429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98BC3"/>
              </a:buClr>
              <a:buSzPct val="65000"/>
              <a:buFont typeface="Wingdings" pitchFamily="2" charset="2"/>
              <a:buChar char="¢"/>
            </a:pPr>
            <a:r>
              <a:rPr lang="en-US" sz="1800" dirty="0">
                <a:latin typeface="+mn-lt"/>
              </a:rPr>
              <a:t>Resistors 68, 1k, 4.7k, 12k</a:t>
            </a:r>
          </a:p>
          <a:p>
            <a:pPr marL="166095" indent="-166095" defTabSz="91429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98BC3"/>
              </a:buClr>
              <a:buSzPct val="65000"/>
              <a:buFont typeface="Wingdings" pitchFamily="2" charset="2"/>
              <a:buChar char="¢"/>
            </a:pPr>
            <a:r>
              <a:rPr lang="en-US" sz="1800" dirty="0">
                <a:latin typeface="+mn-lt"/>
              </a:rPr>
              <a:t>Capacitors 10nF, 2.2nF, 100nF, 10uF, 47uF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51975"/>
              </p:ext>
            </p:extLst>
          </p:nvPr>
        </p:nvGraphicFramePr>
        <p:xfrm>
          <a:off x="310242" y="935135"/>
          <a:ext cx="8458200" cy="460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181127592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472953506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406889309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44450938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830022649"/>
                    </a:ext>
                  </a:extLst>
                </a:gridCol>
              </a:tblGrid>
              <a:tr h="374414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/>
                        <a:t>Components</a:t>
                      </a:r>
                      <a:endParaRPr lang="es-E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/>
                        <a:t>Manufacturer</a:t>
                      </a:r>
                      <a:endParaRPr lang="es-E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/>
                        <a:t>Units</a:t>
                      </a:r>
                      <a:endParaRPr lang="es-E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Price (</a:t>
                      </a:r>
                      <a:r>
                        <a:rPr lang="es-E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r>
                        <a:rPr lang="es-ES" sz="16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/>
                        <a:t>Description</a:t>
                      </a:r>
                      <a:endParaRPr lang="es-E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261904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FT232RL-REEL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FTDI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USB</a:t>
                      </a:r>
                      <a:r>
                        <a:rPr lang="es-E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UART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converter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797138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ESP8266-12-E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Thinker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WiFi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Module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640406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MPU-6050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Invensense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Accelerometer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Gyroscope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621270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BC846BWT1G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 Semiconductor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purpose</a:t>
                      </a:r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bipolar</a:t>
                      </a:r>
                      <a:r>
                        <a:rPr lang="es-E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NPN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39750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NCP1117ST33T3G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 Semiconductor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 V </a:t>
                      </a:r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regulator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061364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KM-23ID-F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Kingbright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256653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MCABT-408-RC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Buzzer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964823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FSM2JSMASTR 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 Connectivity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Buttons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759309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PMEG3020DEP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Nexperia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Schottky</a:t>
                      </a:r>
                      <a:r>
                        <a:rPr lang="es-E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diodes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344222"/>
                  </a:ext>
                </a:extLst>
              </a:tr>
              <a:tr h="374414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ZX62RD-AB-5P8(30)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Molex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 USB</a:t>
                      </a:r>
                      <a:r>
                        <a:rPr lang="es-E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connector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936885"/>
                  </a:ext>
                </a:extLst>
              </a:tr>
            </a:tbl>
          </a:graphicData>
        </a:graphic>
      </p:graphicFrame>
      <p:sp>
        <p:nvSpPr>
          <p:cNvPr id="28" name="20 CuadroTexto"/>
          <p:cNvSpPr txBox="1"/>
          <p:nvPr/>
        </p:nvSpPr>
        <p:spPr>
          <a:xfrm>
            <a:off x="5292763" y="5726740"/>
            <a:ext cx="2980725" cy="334790"/>
          </a:xfrm>
          <a:prstGeom prst="rect">
            <a:avLst/>
          </a:prstGeom>
        </p:spPr>
        <p:txBody>
          <a:bodyPr wrap="none" lIns="84664" tIns="42332" rIns="84664" bIns="42332" rtlCol="0">
            <a:spAutoFit/>
          </a:bodyPr>
          <a:lstStyle/>
          <a:p>
            <a:pPr defTabSz="91429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98BC3"/>
              </a:buClr>
              <a:buSzPct val="65000"/>
            </a:pPr>
            <a:r>
              <a:rPr lang="en-US" sz="1800" dirty="0">
                <a:latin typeface="+mn-lt"/>
              </a:rPr>
              <a:t>TOTAL COMPONENTS: 23,83 €</a:t>
            </a:r>
          </a:p>
        </p:txBody>
      </p:sp>
      <p:sp>
        <p:nvSpPr>
          <p:cNvPr id="29" name="20 CuadroTexto"/>
          <p:cNvSpPr txBox="1"/>
          <p:nvPr/>
        </p:nvSpPr>
        <p:spPr>
          <a:xfrm>
            <a:off x="6294639" y="6061530"/>
            <a:ext cx="1978849" cy="334790"/>
          </a:xfrm>
          <a:prstGeom prst="rect">
            <a:avLst/>
          </a:prstGeom>
        </p:spPr>
        <p:txBody>
          <a:bodyPr wrap="none" lIns="84664" tIns="42332" rIns="84664" bIns="42332" rtlCol="0">
            <a:spAutoFit/>
          </a:bodyPr>
          <a:lstStyle/>
          <a:p>
            <a:pPr defTabSz="91429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98BC3"/>
              </a:buClr>
              <a:buSzPct val="65000"/>
            </a:pPr>
            <a:r>
              <a:rPr lang="en-US" sz="1800" dirty="0">
                <a:latin typeface="+mn-lt"/>
              </a:rPr>
              <a:t>TOTAL PCB: 19,24 €</a:t>
            </a:r>
          </a:p>
        </p:txBody>
      </p:sp>
    </p:spTree>
    <p:extLst>
      <p:ext uri="{BB962C8B-B14F-4D97-AF65-F5344CB8AC3E}">
        <p14:creationId xmlns:p14="http://schemas.microsoft.com/office/powerpoint/2010/main" val="215697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25" y="1838325"/>
            <a:ext cx="1990308" cy="276224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619679" y="4749180"/>
            <a:ext cx="2134209" cy="417889"/>
          </a:xfrm>
          <a:prstGeom prst="rect">
            <a:avLst/>
          </a:prstGeom>
        </p:spPr>
        <p:txBody>
          <a:bodyPr wrap="square" lIns="84664" tIns="42332" rIns="84664" bIns="42332" rtlCol="0">
            <a:spAutoFit/>
          </a:bodyPr>
          <a:lstStyle/>
          <a:p>
            <a:pPr defTabSz="91429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98BC3"/>
              </a:buClr>
              <a:buSzPct val="65000"/>
            </a:pPr>
            <a:r>
              <a:rPr lang="es-ES" b="1" dirty="0">
                <a:latin typeface="+mn-lt"/>
              </a:rPr>
              <a:t>ESP8266-12-E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405161" y="4749180"/>
            <a:ext cx="1629508" cy="417889"/>
          </a:xfrm>
          <a:prstGeom prst="rect">
            <a:avLst/>
          </a:prstGeom>
        </p:spPr>
        <p:txBody>
          <a:bodyPr wrap="square" lIns="84664" tIns="42332" rIns="84664" bIns="42332" rtlCol="0">
            <a:spAutoFit/>
          </a:bodyPr>
          <a:lstStyle/>
          <a:p>
            <a:pPr defTabSz="91429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98BC3"/>
              </a:buClr>
              <a:buSzPct val="65000"/>
            </a:pPr>
            <a:r>
              <a:rPr lang="es-ES" b="1" dirty="0">
                <a:latin typeface="+mn-lt"/>
              </a:rPr>
              <a:t>MPU-6050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057D07-F5F4-4B66-A756-196506A9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17" y="1619380"/>
            <a:ext cx="39147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0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Schematic. UART &amp; Power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4502150" y="3025775"/>
            <a:ext cx="3011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762000">
              <a:defRPr/>
            </a:pPr>
            <a:r>
              <a:rPr lang="en-US" dirty="0">
                <a:solidFill>
                  <a:schemeClr val="bg1"/>
                </a:solidFill>
                <a:latin typeface="+mj-lt"/>
              </a:rPr>
              <a:t>MOSFET (n in parallel)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9" y="825656"/>
            <a:ext cx="8017562" cy="532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4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Schematic. ESP 8266-12E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2" y="805544"/>
            <a:ext cx="8083455" cy="53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5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Schematic</a:t>
            </a:r>
            <a:r>
              <a:rPr lang="es-ES" dirty="0"/>
              <a:t>. MPU6050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6" y="741870"/>
            <a:ext cx="8033928" cy="53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7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Layout</a:t>
            </a:r>
            <a:r>
              <a:rPr lang="es-ES" dirty="0"/>
              <a:t>. </a:t>
            </a:r>
            <a:r>
              <a:rPr lang="es-ES" dirty="0" err="1"/>
              <a:t>Distribution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" b="1"/>
          <a:stretch/>
        </p:blipFill>
        <p:spPr>
          <a:xfrm>
            <a:off x="1984747" y="771525"/>
            <a:ext cx="5174505" cy="56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6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51FC8-AF76-40F8-BADB-28213677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Layout</a:t>
            </a:r>
            <a:r>
              <a:rPr lang="es-ES" dirty="0"/>
              <a:t>. </a:t>
            </a:r>
            <a:r>
              <a:rPr lang="es-ES" dirty="0" err="1"/>
              <a:t>Routing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4" name="Imagen 3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3DC95ED2-26BC-43AB-AE14-9595806C6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1" t="1281" r="998" b="1193"/>
          <a:stretch/>
        </p:blipFill>
        <p:spPr>
          <a:xfrm>
            <a:off x="2176462" y="1004888"/>
            <a:ext cx="4791075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3756"/>
      </p:ext>
    </p:extLst>
  </p:cSld>
  <p:clrMapOvr>
    <a:masterClrMapping/>
  </p:clrMapOvr>
</p:sld>
</file>

<file path=ppt/theme/theme1.xml><?xml version="1.0" encoding="utf-8"?>
<a:theme xmlns:a="http://schemas.openxmlformats.org/drawingml/2006/main" name="CEI">
  <a:themeElements>
    <a:clrScheme name="CEI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98BC3"/>
      </a:accent1>
      <a:accent2>
        <a:srgbClr val="9C0063"/>
      </a:accent2>
      <a:accent3>
        <a:srgbClr val="A0CD00"/>
      </a:accent3>
      <a:accent4>
        <a:srgbClr val="E46C0B"/>
      </a:accent4>
      <a:accent5>
        <a:srgbClr val="777777"/>
      </a:accent5>
      <a:accent6>
        <a:srgbClr val="FF0000"/>
      </a:accent6>
      <a:hlink>
        <a:srgbClr val="398BC3"/>
      </a:hlink>
      <a:folHlink>
        <a:srgbClr val="9C00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84664" tIns="42332" rIns="84664" bIns="42332" rtlCol="0">
        <a:spAutoFit/>
      </a:bodyPr>
      <a:lstStyle>
        <a:defPPr marL="166095" indent="-166095" defTabSz="914290" eaLnBrk="1" fontAlgn="auto" hangingPunct="1">
          <a:lnSpc>
            <a:spcPct val="90000"/>
          </a:lnSpc>
          <a:spcBef>
            <a:spcPts val="600"/>
          </a:spcBef>
          <a:spcAft>
            <a:spcPts val="0"/>
          </a:spcAft>
          <a:buClr>
            <a:srgbClr val="398BC3"/>
          </a:buClr>
          <a:buSzPct val="65000"/>
          <a:buFont typeface="Wingdings" pitchFamily="2" charset="2"/>
          <a:buChar char="¢"/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</TotalTime>
  <Pages>2</Pages>
  <Words>292</Words>
  <Application>Microsoft Office PowerPoint</Application>
  <PresentationFormat>Presentación en pantalla (4:3)</PresentationFormat>
  <Paragraphs>118</Paragraphs>
  <Slides>17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Arial Rounded MT Bold</vt:lpstr>
      <vt:lpstr>Calibri</vt:lpstr>
      <vt:lpstr>Copperplate Gothic Bold</vt:lpstr>
      <vt:lpstr>helvetica neue</vt:lpstr>
      <vt:lpstr>Tahoma</vt:lpstr>
      <vt:lpstr>Times New Roman</vt:lpstr>
      <vt:lpstr>Wingdings</vt:lpstr>
      <vt:lpstr>CEI</vt:lpstr>
      <vt:lpstr>ELECTRONIC CUBE</vt:lpstr>
      <vt:lpstr>Introduction</vt:lpstr>
      <vt:lpstr>Components</vt:lpstr>
      <vt:lpstr>Components</vt:lpstr>
      <vt:lpstr>Schematic. UART &amp; Power</vt:lpstr>
      <vt:lpstr>Schematic. ESP 8266-12E</vt:lpstr>
      <vt:lpstr>Schematic. MPU6050</vt:lpstr>
      <vt:lpstr>Layout. Distribution</vt:lpstr>
      <vt:lpstr>Layout. Routing </vt:lpstr>
      <vt:lpstr>Validation &amp; Test. PCB</vt:lpstr>
      <vt:lpstr>UART </vt:lpstr>
      <vt:lpstr>MPU6050</vt:lpstr>
      <vt:lpstr>Unitary Tests</vt:lpstr>
      <vt:lpstr>Performance</vt:lpstr>
      <vt:lpstr>Conclusions</vt:lpstr>
      <vt:lpstr>Future Work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Alcatel</dc:title>
  <dc:subject/>
  <dc:creator>José A. Cobos</dc:creator>
  <cp:keywords/>
  <dc:description/>
  <cp:lastModifiedBy>JC Rodriguez</cp:lastModifiedBy>
  <cp:revision>375</cp:revision>
  <cp:lastPrinted>1999-04-14T13:50:48Z</cp:lastPrinted>
  <dcterms:created xsi:type="dcterms:W3CDTF">1994-11-21T12:31:32Z</dcterms:created>
  <dcterms:modified xsi:type="dcterms:W3CDTF">2018-12-20T00:53:36Z</dcterms:modified>
</cp:coreProperties>
</file>